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5" r:id="rId2"/>
    <p:sldId id="366" r:id="rId3"/>
  </p:sldIdLst>
  <p:sldSz cx="10058400" cy="7772400"/>
  <p:notesSz cx="6858000" cy="9144000"/>
  <p:defaultTextStyle>
    <a:defPPr>
      <a:defRPr lang="en-US"/>
    </a:defPPr>
    <a:lvl1pPr marL="0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1pPr>
    <a:lvl2pPr marL="570470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2pPr>
    <a:lvl3pPr marL="1140937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3pPr>
    <a:lvl4pPr marL="1711406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4pPr>
    <a:lvl5pPr marL="2281874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5pPr>
    <a:lvl6pPr marL="2852344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6pPr>
    <a:lvl7pPr marL="3422812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7pPr>
    <a:lvl8pPr marL="3993281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8pPr>
    <a:lvl9pPr marL="4563750" algn="l" defTabSz="1140937" rtl="0" eaLnBrk="1" latinLnBrk="0" hangingPunct="1">
      <a:defRPr sz="22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Brown" initials="RB" lastIdx="26" clrIdx="0"/>
  <p:cmAuthor id="2" name="Audrey Gilbreath" initials="AG" lastIdx="1" clrIdx="1">
    <p:extLst>
      <p:ext uri="{19B8F6BF-5375-455C-9EA6-DF929625EA0E}">
        <p15:presenceInfo xmlns:p15="http://schemas.microsoft.com/office/powerpoint/2012/main" userId="5cb2ea23d0a365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  <a:srgbClr val="99CA3B"/>
    <a:srgbClr val="00AEEF"/>
    <a:srgbClr val="209278"/>
    <a:srgbClr val="3D97C6"/>
    <a:srgbClr val="48A0C7"/>
    <a:srgbClr val="248AA4"/>
    <a:srgbClr val="238C99"/>
    <a:srgbClr val="228E8E"/>
    <a:srgbClr val="258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7" autoAdjust="0"/>
    <p:restoredTop sz="94521" autoAdjust="0"/>
  </p:normalViewPr>
  <p:slideViewPr>
    <p:cSldViewPr>
      <p:cViewPr varScale="1">
        <p:scale>
          <a:sx n="95" d="100"/>
          <a:sy n="95" d="100"/>
        </p:scale>
        <p:origin x="1920" y="9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74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CDCF-B072-4CC6-B2A3-B1C4F4AE3FFA}" type="datetimeFigureOut">
              <a:rPr lang="en-US" smtClean="0"/>
              <a:pPr/>
              <a:t>12/27/2022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A0187-CA69-4ACB-9811-75164F281D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3E9E0-D922-418E-8BFA-E41C87CB1E68}" type="datetimeFigureOut">
              <a:rPr lang="en-US" smtClean="0"/>
              <a:pPr/>
              <a:t>12/27/2022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2F9E-D167-4ED3-83EC-AE46EA34B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1pPr>
    <a:lvl2pPr marL="570470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2pPr>
    <a:lvl3pPr marL="1140937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3pPr>
    <a:lvl4pPr marL="1711406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4pPr>
    <a:lvl5pPr marL="2281874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5pPr>
    <a:lvl6pPr marL="2852344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6pPr>
    <a:lvl7pPr marL="3422812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7pPr>
    <a:lvl8pPr marL="3993281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8pPr>
    <a:lvl9pPr marL="4563750" algn="l" defTabSz="1140937" rtl="0" eaLnBrk="1" latinLnBrk="0" hangingPunct="1">
      <a:defRPr sz="14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Weekly Menu Option for Schools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2F9E-D167-4ED3-83EC-AE46EA34BEC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8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04FF8B-B4A3-4FAB-B277-8C14B9A2F4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92B31-B341-4013-B7E8-60D2E97D576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EFA68-4418-4740-BF11-C76CC24520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en-US"/>
              <a:t>Updated </a:t>
            </a:r>
            <a:fld id="{B6B09778-4FCE-466B-BC85-E9F45033AA2A}" type="datetime1">
              <a:rPr lang="en-US" smtClean="0"/>
              <a:t>12/27/2022</a:t>
            </a:fld>
            <a:endParaRPr lang="en-US"/>
          </a:p>
          <a:p>
            <a:pPr algn="r"/>
            <a:r>
              <a:rPr lang="en-US"/>
              <a:t>www.SquareMeals.org</a:t>
            </a:r>
            <a:endParaRPr lang="en-US" dirty="0"/>
          </a:p>
        </p:txBody>
      </p:sp>
      <p:sp>
        <p:nvSpPr>
          <p:cNvPr id="5" name="Text Placeholder 19">
            <a:extLst>
              <a:ext uri="{FF2B5EF4-FFF2-40B4-BE49-F238E27FC236}">
                <a16:creationId xmlns:a16="http://schemas.microsoft.com/office/drawing/2014/main" id="{EDD2B51A-333F-4751-B059-C29DDC2675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8392" y="914400"/>
            <a:ext cx="6555408" cy="4572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None/>
              <a:defRPr sz="2400">
                <a:solidFill>
                  <a:srgbClr val="209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Week Here</a:t>
            </a:r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1E602F44-459F-441E-8505-D33E940817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8299" y="1600134"/>
            <a:ext cx="2047622" cy="464826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l">
              <a:buNone/>
              <a:defRPr sz="14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B34A0585-BF9E-4AFC-9835-B5D776D90E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9067" y="156501"/>
            <a:ext cx="8640262" cy="68093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School Name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5B2CA39-75B0-42EA-AAD5-8E68AD0827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57400" y="1927535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493496A-378D-47B7-8AC7-D69979FBCA1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6384" y="1927535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FEBCF186-5DA4-4E16-BA92-E09766EDAE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23892" y="1927535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80C04D-6EF8-4AAE-87BB-D87A436153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79046" y="1927535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678D3E1-8139-41FE-8CA2-F796F41BC2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16058" y="1927535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BCE374C-054B-497D-9F17-FB13A6C2116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6384" y="3932488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79D18CC-8429-49C5-B2AE-AB9D366A4B4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057400" y="3932488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BED2EE6-4114-4DEC-9170-D467129BB9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08652" y="3932488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77083025-18DC-4033-8EDF-84BF3BE4843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86666" y="3930722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DD8A8F73-4AEC-4501-AB62-362F1F01F0C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37283" y="3930722"/>
            <a:ext cx="1295400" cy="185871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Place Menu Items Here</a:t>
            </a:r>
          </a:p>
        </p:txBody>
      </p:sp>
    </p:spTree>
    <p:extLst>
      <p:ext uri="{BB962C8B-B14F-4D97-AF65-F5344CB8AC3E}">
        <p14:creationId xmlns:p14="http://schemas.microsoft.com/office/powerpoint/2010/main" val="162771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C446B2-9247-4E3F-82BC-CEB0FE1E45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92B31-B341-4013-B7E8-60D2E97D576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6EE69-E03C-48E0-A0AF-6EBA84185D9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en-US"/>
              <a:t>Updated </a:t>
            </a:r>
            <a:fld id="{54E5A541-ECC3-409E-B9A1-CAE17B2CB10A}" type="datetime1">
              <a:rPr lang="en-US" smtClean="0"/>
              <a:t>12/27/2022</a:t>
            </a:fld>
            <a:endParaRPr lang="en-US"/>
          </a:p>
          <a:p>
            <a:pPr algn="r"/>
            <a:r>
              <a:rPr lang="en-US"/>
              <a:t>www.SquareMeals.org</a:t>
            </a:r>
            <a:endParaRPr lang="en-US" dirty="0"/>
          </a:p>
        </p:txBody>
      </p:sp>
      <p:sp>
        <p:nvSpPr>
          <p:cNvPr id="5" name="Text Placeholder 21">
            <a:extLst>
              <a:ext uri="{FF2B5EF4-FFF2-40B4-BE49-F238E27FC236}">
                <a16:creationId xmlns:a16="http://schemas.microsoft.com/office/drawing/2014/main" id="{9B901259-8540-490C-B58A-79E660B5D9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8299" y="1600134"/>
            <a:ext cx="2047622" cy="464826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l">
              <a:buNone/>
              <a:defRPr sz="14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7C4ADAA0-5AE9-4DBD-8457-B82D84FEDB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9067" y="156501"/>
            <a:ext cx="8640262" cy="62667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School Name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001E94-A196-4607-8F81-23E0EE652A6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0196" y="1750050"/>
            <a:ext cx="7359803" cy="41935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List Menu Items Here</a:t>
            </a:r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7FAB336F-C0C3-4D13-AEA5-8DA054EB52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8392" y="990600"/>
            <a:ext cx="6555408" cy="420766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None/>
              <a:defRPr sz="2400">
                <a:solidFill>
                  <a:srgbClr val="209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Month and Day Here</a:t>
            </a:r>
          </a:p>
        </p:txBody>
      </p:sp>
    </p:spTree>
    <p:extLst>
      <p:ext uri="{BB962C8B-B14F-4D97-AF65-F5344CB8AC3E}">
        <p14:creationId xmlns:p14="http://schemas.microsoft.com/office/powerpoint/2010/main" val="148615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D8EC2-F2F9-465A-8FC5-F0E9BBE20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0001" y="0"/>
            <a:ext cx="502919" cy="54480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rgbClr val="167263"/>
                </a:solidFill>
                <a:latin typeface="Arial Black" panose="020B0A04020102020204" pitchFamily="34" charset="0"/>
              </a:defRPr>
            </a:lvl1pPr>
          </a:lstStyle>
          <a:p>
            <a:fld id="{B2192B31-B341-4013-B7E8-60D2E97D576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DD0974-5A1E-4E31-A6F7-CC5BDCD0B4C8}"/>
              </a:ext>
            </a:extLst>
          </p:cNvPr>
          <p:cNvSpPr/>
          <p:nvPr userDrawn="1"/>
        </p:nvSpPr>
        <p:spPr>
          <a:xfrm>
            <a:off x="0" y="6302225"/>
            <a:ext cx="10058400" cy="146766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5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5D9A81-B4F8-4391-963E-C8C49D7E86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79" y="6539473"/>
            <a:ext cx="483046" cy="7319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CAF67-9A3F-4735-854E-87267C5DA29C}"/>
              </a:ext>
            </a:extLst>
          </p:cNvPr>
          <p:cNvSpPr txBox="1"/>
          <p:nvPr userDrawn="1"/>
        </p:nvSpPr>
        <p:spPr>
          <a:xfrm>
            <a:off x="2296397" y="6923726"/>
            <a:ext cx="5470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Fraud Hotline: 1-866-5-FRAUD-4 or 1-866-537-2834 | P.O. Box 12847 | Austin, TX 78711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 Free: (877) TEX-MEAL | For the hearing impaired: (800) 735-2989 (TTY)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EA2DA9-3625-486D-B986-EE9AAA497291}"/>
              </a:ext>
            </a:extLst>
          </p:cNvPr>
          <p:cNvSpPr txBox="1"/>
          <p:nvPr userDrawn="1"/>
        </p:nvSpPr>
        <p:spPr>
          <a:xfrm>
            <a:off x="3634924" y="7241025"/>
            <a:ext cx="285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product was funded by USDA.</a:t>
            </a:r>
          </a:p>
          <a:p>
            <a:pPr lvl="0"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institution is an equal opportunity provider.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1FD8D9-2CCC-4E5D-8306-C4B5D4233A92}"/>
              </a:ext>
            </a:extLst>
          </p:cNvPr>
          <p:cNvSpPr txBox="1"/>
          <p:nvPr userDrawn="1"/>
        </p:nvSpPr>
        <p:spPr>
          <a:xfrm>
            <a:off x="149305" y="7247638"/>
            <a:ext cx="246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and Nutrition Division </a:t>
            </a:r>
          </a:p>
          <a:p>
            <a:pPr lvl="0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and Adult Care Food Program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B838EB37-1CCD-488B-8404-CF3263BE41D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431" y="6742005"/>
            <a:ext cx="520574" cy="505633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7B7BDEB-7281-4B47-9E8B-23E4D43E0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41293" y="7241025"/>
            <a:ext cx="226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US"/>
              <a:t>Updated </a:t>
            </a:r>
            <a:fld id="{2D9D9D71-91A2-4AB9-82D9-F3D6773FB64F}" type="datetime1">
              <a:rPr lang="en-US" smtClean="0"/>
              <a:t>12/27/2022</a:t>
            </a:fld>
            <a:endParaRPr lang="en-US"/>
          </a:p>
          <a:p>
            <a:pPr algn="r"/>
            <a:r>
              <a:rPr lang="en-US"/>
              <a:t>www.SquareMeals.org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CE0FBA-B0C5-4E33-8ADD-415987380A9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4521" y="6041019"/>
            <a:ext cx="2223879" cy="811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</p:sldLayoutIdLst>
  <p:hf sldNum="0" hdr="0" ftr="0"/>
  <p:txStyles>
    <p:titleStyle>
      <a:lvl1pPr algn="ctr" defTabSz="1005850" rtl="0" eaLnBrk="1" latinLnBrk="0" hangingPunct="1"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193" indent="-377193" algn="l" defTabSz="1005850" rtl="0" eaLnBrk="1" latinLnBrk="0" hangingPunct="1">
        <a:spcBef>
          <a:spcPct val="20000"/>
        </a:spcBef>
        <a:buFont typeface="Arial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17253" indent="-314328" algn="l" defTabSz="1005850" rtl="0" eaLnBrk="1" latinLnBrk="0" hangingPunct="1">
        <a:spcBef>
          <a:spcPct val="20000"/>
        </a:spcBef>
        <a:buFont typeface="Arial" pitchFamily="34" charset="0"/>
        <a:buChar char="–"/>
        <a:defRPr sz="308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12" indent="-251462" algn="l" defTabSz="1005850" rtl="0" eaLnBrk="1" latinLnBrk="0" hangingPunct="1">
        <a:spcBef>
          <a:spcPct val="20000"/>
        </a:spcBef>
        <a:buFont typeface="Arial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38" indent="-251462" algn="l" defTabSz="100585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63" indent="-251462" algn="l" defTabSz="100585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88" indent="-251462" algn="l" defTabSz="100585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9013" indent="-251462" algn="l" defTabSz="100585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37" indent="-251462" algn="l" defTabSz="100585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63" indent="-251462" algn="l" defTabSz="100585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6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50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75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700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50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75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401" algn="l" defTabSz="100585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85E0F07-4DC5-4374-ADF0-03A8643E7276}"/>
              </a:ext>
            </a:extLst>
          </p:cNvPr>
          <p:cNvSpPr/>
          <p:nvPr/>
        </p:nvSpPr>
        <p:spPr bwMode="auto">
          <a:xfrm>
            <a:off x="0" y="1927536"/>
            <a:ext cx="9915922" cy="3955706"/>
          </a:xfrm>
          <a:prstGeom prst="rect">
            <a:avLst/>
          </a:prstGeom>
          <a:solidFill>
            <a:srgbClr val="00AEE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246" dirty="0"/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835F1F53-49AB-4867-A430-7903A0BBD072}"/>
              </a:ext>
            </a:extLst>
          </p:cNvPr>
          <p:cNvSpPr/>
          <p:nvPr/>
        </p:nvSpPr>
        <p:spPr bwMode="auto">
          <a:xfrm>
            <a:off x="709066" y="60480"/>
            <a:ext cx="9349332" cy="884428"/>
          </a:xfrm>
          <a:prstGeom prst="roundRect">
            <a:avLst/>
          </a:prstGeom>
          <a:solidFill>
            <a:srgbClr val="00AEE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Rounded Rectangle 24">
            <a:extLst>
              <a:ext uri="{FF2B5EF4-FFF2-40B4-BE49-F238E27FC236}">
                <a16:creationId xmlns:a16="http://schemas.microsoft.com/office/drawing/2014/main" id="{A52DAC76-443B-470A-80B6-9358F4572CDC}"/>
              </a:ext>
            </a:extLst>
          </p:cNvPr>
          <p:cNvSpPr/>
          <p:nvPr/>
        </p:nvSpPr>
        <p:spPr>
          <a:xfrm>
            <a:off x="7816071" y="816527"/>
            <a:ext cx="2165934" cy="5431873"/>
          </a:xfrm>
          <a:prstGeom prst="roundRect">
            <a:avLst>
              <a:gd name="adj" fmla="val 6500"/>
            </a:avLst>
          </a:prstGeom>
          <a:solidFill>
            <a:srgbClr val="99C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860FCDB4-CF42-4E9F-A80F-5262CFC429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810240"/>
              </p:ext>
            </p:extLst>
          </p:nvPr>
        </p:nvGraphicFramePr>
        <p:xfrm>
          <a:off x="-10057" y="917525"/>
          <a:ext cx="7824492" cy="5219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32">
                  <a:extLst>
                    <a:ext uri="{9D8B030D-6E8A-4147-A177-3AD203B41FA5}">
                      <a16:colId xmlns:a16="http://schemas.microsoft.com/office/drawing/2014/main" val="3229741310"/>
                    </a:ext>
                  </a:extLst>
                </a:gridCol>
                <a:gridCol w="1457912">
                  <a:extLst>
                    <a:ext uri="{9D8B030D-6E8A-4147-A177-3AD203B41FA5}">
                      <a16:colId xmlns:a16="http://schemas.microsoft.com/office/drawing/2014/main" val="810341181"/>
                    </a:ext>
                  </a:extLst>
                </a:gridCol>
                <a:gridCol w="1457912">
                  <a:extLst>
                    <a:ext uri="{9D8B030D-6E8A-4147-A177-3AD203B41FA5}">
                      <a16:colId xmlns:a16="http://schemas.microsoft.com/office/drawing/2014/main" val="479212150"/>
                    </a:ext>
                  </a:extLst>
                </a:gridCol>
                <a:gridCol w="1457912">
                  <a:extLst>
                    <a:ext uri="{9D8B030D-6E8A-4147-A177-3AD203B41FA5}">
                      <a16:colId xmlns:a16="http://schemas.microsoft.com/office/drawing/2014/main" val="2476939385"/>
                    </a:ext>
                  </a:extLst>
                </a:gridCol>
                <a:gridCol w="1457912">
                  <a:extLst>
                    <a:ext uri="{9D8B030D-6E8A-4147-A177-3AD203B41FA5}">
                      <a16:colId xmlns:a16="http://schemas.microsoft.com/office/drawing/2014/main" val="2224518761"/>
                    </a:ext>
                  </a:extLst>
                </a:gridCol>
                <a:gridCol w="1457912">
                  <a:extLst>
                    <a:ext uri="{9D8B030D-6E8A-4147-A177-3AD203B41FA5}">
                      <a16:colId xmlns:a16="http://schemas.microsoft.com/office/drawing/2014/main" val="1004651735"/>
                    </a:ext>
                  </a:extLst>
                </a:gridCol>
              </a:tblGrid>
              <a:tr h="148435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2875" marR="62875" marT="31438" marB="3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64237"/>
                  </a:ext>
                </a:extLst>
              </a:tr>
              <a:tr h="373470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Breakfast</a:t>
                      </a:r>
                    </a:p>
                  </a:txBody>
                  <a:tcPr marL="70407" marR="70407" marT="35204" marB="35204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4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4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045056"/>
                  </a:ext>
                </a:extLst>
              </a:tr>
            </a:tbl>
          </a:graphicData>
        </a:graphic>
      </p:graphicFrame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90B71F62-5A7F-4AFE-84C9-CB240BFD4B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88474" y="1422419"/>
            <a:ext cx="2047622" cy="4648266"/>
          </a:xfrm>
        </p:spPr>
        <p:txBody>
          <a:bodyPr/>
          <a:lstStyle/>
          <a:p>
            <a:r>
              <a:rPr lang="en-US" dirty="0"/>
              <a:t>Use this template for a daily activity schedule to participate in CACFP Week! </a:t>
            </a:r>
          </a:p>
          <a:p>
            <a:r>
              <a:rPr lang="en-US" dirty="0"/>
              <a:t>Fill each day of March 13-17</a:t>
            </a:r>
            <a:r>
              <a:rPr lang="en-US" baseline="30000" dirty="0"/>
              <a:t>th</a:t>
            </a:r>
            <a:r>
              <a:rPr lang="en-US" dirty="0"/>
              <a:t> with activities from the CACFP Week Activities folder found on </a:t>
            </a:r>
            <a:r>
              <a:rPr lang="en-US" dirty="0" err="1"/>
              <a:t>Squaremeals</a:t>
            </a:r>
            <a:r>
              <a:rPr lang="en-US" dirty="0"/>
              <a:t>.</a:t>
            </a:r>
          </a:p>
          <a:p>
            <a:r>
              <a:rPr lang="en-US" dirty="0"/>
              <a:t>Print out the worksheets or templates and this template schedule. </a:t>
            </a:r>
          </a:p>
          <a:p>
            <a:r>
              <a:rPr lang="en-US" dirty="0"/>
              <a:t>Complete the activities with your students during CACFP Week! 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1DF9D7AE-61E4-4754-877C-40E8A5491F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52052" y="3013026"/>
            <a:ext cx="1295400" cy="185871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0D33DD9D-DDCB-4CB9-95BC-FFE592988C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6209" y="3013026"/>
            <a:ext cx="1295400" cy="2701974"/>
          </a:xfrm>
          <a:ln w="1905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201521EB-DA77-4D22-A603-CBFBBD9561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18031" y="3013025"/>
            <a:ext cx="1295400" cy="2677655"/>
          </a:xfrm>
          <a:ln w="1905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D87AFA24-A342-4BB5-9F6A-7B1FA038F4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84523" y="3013025"/>
            <a:ext cx="1295400" cy="2677655"/>
          </a:xfrm>
          <a:ln w="19050">
            <a:solidFill>
              <a:schemeClr val="bg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B95972F6-CD6C-4EFB-945E-DFDDD019677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44278" y="3013025"/>
            <a:ext cx="1295400" cy="2659540"/>
          </a:xfrm>
          <a:ln w="1905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65" name="Text Placeholder 21">
            <a:extLst>
              <a:ext uri="{FF2B5EF4-FFF2-40B4-BE49-F238E27FC236}">
                <a16:creationId xmlns:a16="http://schemas.microsoft.com/office/drawing/2014/main" id="{2441456D-1409-4CFB-B888-8168C19444BF}"/>
              </a:ext>
            </a:extLst>
          </p:cNvPr>
          <p:cNvSpPr txBox="1">
            <a:spLocks/>
          </p:cNvSpPr>
          <p:nvPr/>
        </p:nvSpPr>
        <p:spPr>
          <a:xfrm>
            <a:off x="7866664" y="875812"/>
            <a:ext cx="2047622" cy="574148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l" defTabSz="1005850" rtl="0" eaLnBrk="1" latinLnBrk="0" hangingPunct="1">
              <a:spcBef>
                <a:spcPct val="20000"/>
              </a:spcBef>
              <a:buFont typeface="Arial" pitchFamily="34" charset="0"/>
              <a:buNone/>
              <a:defRPr sz="140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17253" indent="-314328" algn="l" defTabSz="10058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12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38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63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88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9013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37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63" indent="-251462" algn="l" defTabSz="10058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Special Announcements: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5AF4D0-B40F-46B1-ACC4-29DDE0BAFFF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en-US"/>
              <a:t>Updated </a:t>
            </a:r>
            <a:fld id="{274A4071-262C-488D-B131-2028B3A4B08C}" type="datetime1">
              <a:rPr lang="en-US" smtClean="0"/>
              <a:t>12/27/2022</a:t>
            </a:fld>
            <a:endParaRPr lang="en-US"/>
          </a:p>
          <a:p>
            <a:pPr algn="r"/>
            <a:r>
              <a:rPr lang="en-US"/>
              <a:t>www.SquareMeals.org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E8933E-53CF-1063-80D2-896AB3049D5D}"/>
              </a:ext>
            </a:extLst>
          </p:cNvPr>
          <p:cNvSpPr txBox="1"/>
          <p:nvPr/>
        </p:nvSpPr>
        <p:spPr>
          <a:xfrm>
            <a:off x="2133600" y="2994911"/>
            <a:ext cx="1220076" cy="267765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Place activity name here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" name="Picture 3" descr="A picture containing drawing, sign&#10;&#10;Description automatically generated">
            <a:extLst>
              <a:ext uri="{FF2B5EF4-FFF2-40B4-BE49-F238E27FC236}">
                <a16:creationId xmlns:a16="http://schemas.microsoft.com/office/drawing/2014/main" id="{EADE6ADF-DB62-A16B-1263-26CB303AC9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909" y="321466"/>
            <a:ext cx="6228100" cy="143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4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20E72366-765A-54A8-EC19-A0F5ABC10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251078"/>
              </p:ext>
            </p:extLst>
          </p:nvPr>
        </p:nvGraphicFramePr>
        <p:xfrm>
          <a:off x="0" y="1306399"/>
          <a:ext cx="7867650" cy="494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880">
                  <a:extLst>
                    <a:ext uri="{9D8B030D-6E8A-4147-A177-3AD203B41FA5}">
                      <a16:colId xmlns:a16="http://schemas.microsoft.com/office/drawing/2014/main" val="3229741310"/>
                    </a:ext>
                  </a:extLst>
                </a:gridCol>
                <a:gridCol w="1465954">
                  <a:extLst>
                    <a:ext uri="{9D8B030D-6E8A-4147-A177-3AD203B41FA5}">
                      <a16:colId xmlns:a16="http://schemas.microsoft.com/office/drawing/2014/main" val="810341181"/>
                    </a:ext>
                  </a:extLst>
                </a:gridCol>
                <a:gridCol w="1465954">
                  <a:extLst>
                    <a:ext uri="{9D8B030D-6E8A-4147-A177-3AD203B41FA5}">
                      <a16:colId xmlns:a16="http://schemas.microsoft.com/office/drawing/2014/main" val="479212150"/>
                    </a:ext>
                  </a:extLst>
                </a:gridCol>
                <a:gridCol w="1465954">
                  <a:extLst>
                    <a:ext uri="{9D8B030D-6E8A-4147-A177-3AD203B41FA5}">
                      <a16:colId xmlns:a16="http://schemas.microsoft.com/office/drawing/2014/main" val="2476939385"/>
                    </a:ext>
                  </a:extLst>
                </a:gridCol>
                <a:gridCol w="1465954">
                  <a:extLst>
                    <a:ext uri="{9D8B030D-6E8A-4147-A177-3AD203B41FA5}">
                      <a16:colId xmlns:a16="http://schemas.microsoft.com/office/drawing/2014/main" val="2224518761"/>
                    </a:ext>
                  </a:extLst>
                </a:gridCol>
                <a:gridCol w="1465954">
                  <a:extLst>
                    <a:ext uri="{9D8B030D-6E8A-4147-A177-3AD203B41FA5}">
                      <a16:colId xmlns:a16="http://schemas.microsoft.com/office/drawing/2014/main" val="1004651735"/>
                    </a:ext>
                  </a:extLst>
                </a:gridCol>
              </a:tblGrid>
              <a:tr h="43291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2875" marR="62875" marT="31438" marB="3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Monday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Tuesday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Wednesday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Thursday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Friday</a:t>
                      </a: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64237"/>
                  </a:ext>
                </a:extLst>
              </a:tr>
              <a:tr h="15087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Breakfast</a:t>
                      </a:r>
                    </a:p>
                  </a:txBody>
                  <a:tcPr marL="70407" marR="70407" marT="35204" marB="35204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8E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Turkey Frittata</a:t>
                      </a:r>
                      <a:r>
                        <a:rPr lang="en-US" sz="1200" baseline="30000" dirty="0"/>
                        <a:t>  </a:t>
                      </a:r>
                      <a:r>
                        <a:rPr lang="en-US" sz="1200" dirty="0"/>
                        <a:t>and Grapefruit Wedges with Milk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8E2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Ready to Eat Cereal and Banana Slices with milk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8E2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WG Waffle and Apple Sauce with Milk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8E2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Whole Grain Blueberry Muffing with Orange Wedges with Milk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8E2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Yogurt and Frozen Berries with Milk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8E2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045056"/>
                  </a:ext>
                </a:extLst>
              </a:tr>
              <a:tr h="150963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Lunch/ Supper</a:t>
                      </a:r>
                    </a:p>
                  </a:txBody>
                  <a:tcPr marL="70407" marR="70407" marT="35204" marB="35204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9E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Hamburger, Baked Potato, and Honeydew Melon with Milk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9EC2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Diced Chicken Breast,  Whole Grain Bread Slice, Salad with Tomatoes, and Diced Peaches with Milk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9EC2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Pasta Salad and Cantaloupe Chunks with Milk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9EC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Quesadilla, Refried Beans, and Canned Pears with Milk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9EC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Cheese Squares, Multigrain Crackers, Carrots with Dip, 100% Apple Juice with Milk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9EC2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308955"/>
                  </a:ext>
                </a:extLst>
              </a:tr>
              <a:tr h="14907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Snack </a:t>
                      </a:r>
                    </a:p>
                  </a:txBody>
                  <a:tcPr marL="70407" marR="70407" marT="35204" marB="35204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C9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Peanut Butter and Toast 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C93B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Milk and Graham Crackers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C93B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String Cheese and Cucumbers 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C93B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Animal Crackers and Pineapple Tidbits </a:t>
                      </a:r>
                    </a:p>
                  </a:txBody>
                  <a:tcPr marL="62875" marR="62875" marT="31438" marB="314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C93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Hummus and Zucchini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62875" marR="62875" marT="31438" marB="31438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C93B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35794"/>
                  </a:ext>
                </a:extLst>
              </a:tr>
            </a:tbl>
          </a:graphicData>
        </a:graphic>
      </p:graphicFrame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038F-3BF3-933F-DB14-C78FBF3DFCF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67650" y="0"/>
            <a:ext cx="2183482" cy="6248400"/>
          </a:xfrm>
          <a:prstGeom prst="rect">
            <a:avLst/>
          </a:prstGeom>
          <a:solidFill>
            <a:srgbClr val="DE4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7C911A-10FC-34BA-D424-A8E617141AD2}"/>
              </a:ext>
            </a:extLst>
          </p:cNvPr>
          <p:cNvSpPr/>
          <p:nvPr/>
        </p:nvSpPr>
        <p:spPr>
          <a:xfrm>
            <a:off x="0" y="-12877"/>
            <a:ext cx="7868300" cy="174471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 dirty="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21D093-FBDE-1BA6-76B3-2FA7615380C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r>
              <a:rPr lang="en-US"/>
              <a:t>Updated </a:t>
            </a:r>
            <a:fld id="{54E5A541-ECC3-409E-B9A1-CAE17B2CB10A}" type="datetime1">
              <a:rPr lang="en-US" smtClean="0"/>
              <a:t>12/27/2022</a:t>
            </a:fld>
            <a:endParaRPr lang="en-US"/>
          </a:p>
          <a:p>
            <a:pPr algn="r"/>
            <a:r>
              <a:rPr lang="en-US"/>
              <a:t>www.SquareMeals.org</a:t>
            </a:r>
            <a:endParaRPr lang="en-US" dirty="0"/>
          </a:p>
        </p:txBody>
      </p:sp>
      <p:pic>
        <p:nvPicPr>
          <p:cNvPr id="9" name="Picture 8" descr="A picture containing drawing, sign&#10;&#10;Description automatically generated">
            <a:extLst>
              <a:ext uri="{FF2B5EF4-FFF2-40B4-BE49-F238E27FC236}">
                <a16:creationId xmlns:a16="http://schemas.microsoft.com/office/drawing/2014/main" id="{C5551CAA-EAE3-1294-BACD-691BDF3F37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98" y="65055"/>
            <a:ext cx="6324599" cy="12597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C4E3C92-C8B0-551C-C7B4-BE2C6CBCBCAF}"/>
              </a:ext>
            </a:extLst>
          </p:cNvPr>
          <p:cNvSpPr txBox="1"/>
          <p:nvPr/>
        </p:nvSpPr>
        <p:spPr>
          <a:xfrm>
            <a:off x="8029668" y="1850260"/>
            <a:ext cx="180585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Use this menu template to showcase the meals provided in CACFP.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Additional reminders can go here!</a:t>
            </a:r>
          </a:p>
          <a:p>
            <a:endParaRPr lang="en-US" sz="1200" dirty="0"/>
          </a:p>
          <a:p>
            <a:r>
              <a:rPr lang="en-US" sz="1200" dirty="0">
                <a:solidFill>
                  <a:schemeClr val="bg1"/>
                </a:solidFill>
              </a:rPr>
              <a:t>For complete meal patterns please go to www.fns.usda.gov.</a:t>
            </a:r>
          </a:p>
          <a:p>
            <a:endParaRPr lang="en-US" sz="1000" dirty="0"/>
          </a:p>
        </p:txBody>
      </p:sp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id="{537A1FEF-328C-5F3D-5111-CF583F38F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772381"/>
              </p:ext>
            </p:extLst>
          </p:nvPr>
        </p:nvGraphicFramePr>
        <p:xfrm>
          <a:off x="457200" y="1402753"/>
          <a:ext cx="74104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090">
                  <a:extLst>
                    <a:ext uri="{9D8B030D-6E8A-4147-A177-3AD203B41FA5}">
                      <a16:colId xmlns:a16="http://schemas.microsoft.com/office/drawing/2014/main" val="2548257936"/>
                    </a:ext>
                  </a:extLst>
                </a:gridCol>
                <a:gridCol w="1482090">
                  <a:extLst>
                    <a:ext uri="{9D8B030D-6E8A-4147-A177-3AD203B41FA5}">
                      <a16:colId xmlns:a16="http://schemas.microsoft.com/office/drawing/2014/main" val="221608413"/>
                    </a:ext>
                  </a:extLst>
                </a:gridCol>
                <a:gridCol w="1482090">
                  <a:extLst>
                    <a:ext uri="{9D8B030D-6E8A-4147-A177-3AD203B41FA5}">
                      <a16:colId xmlns:a16="http://schemas.microsoft.com/office/drawing/2014/main" val="1230336828"/>
                    </a:ext>
                  </a:extLst>
                </a:gridCol>
                <a:gridCol w="1482090">
                  <a:extLst>
                    <a:ext uri="{9D8B030D-6E8A-4147-A177-3AD203B41FA5}">
                      <a16:colId xmlns:a16="http://schemas.microsoft.com/office/drawing/2014/main" val="3146719802"/>
                    </a:ext>
                  </a:extLst>
                </a:gridCol>
                <a:gridCol w="1482090">
                  <a:extLst>
                    <a:ext uri="{9D8B030D-6E8A-4147-A177-3AD203B41FA5}">
                      <a16:colId xmlns:a16="http://schemas.microsoft.com/office/drawing/2014/main" val="3790808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Monday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Tuesday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Wednesday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Thursday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Friday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13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5379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EN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11F5D"/>
      </a:accent1>
      <a:accent2>
        <a:srgbClr val="480D48"/>
      </a:accent2>
      <a:accent3>
        <a:srgbClr val="3AC1C9"/>
      </a:accent3>
      <a:accent4>
        <a:srgbClr val="C84230"/>
      </a:accent4>
      <a:accent5>
        <a:srgbClr val="00AF50"/>
      </a:accent5>
      <a:accent6>
        <a:srgbClr val="91CF50"/>
      </a:accent6>
      <a:hlink>
        <a:srgbClr val="0563C1"/>
      </a:hlink>
      <a:folHlink>
        <a:srgbClr val="954F72"/>
      </a:folHlink>
    </a:clrScheme>
    <a:fontScheme name="Custom 84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9525">
          <a:noFill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40235</TotalTime>
  <Words>253</Words>
  <Application>Microsoft Office PowerPoint</Application>
  <PresentationFormat>Custom</PresentationFormat>
  <Paragraphs>66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Roboto</vt:lpstr>
      <vt:lpstr>Default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High Tech</dc:creator>
  <cp:lastModifiedBy>Melinda Nguyen</cp:lastModifiedBy>
  <cp:revision>2283</cp:revision>
  <dcterms:created xsi:type="dcterms:W3CDTF">2015-09-08T18:46:55Z</dcterms:created>
  <dcterms:modified xsi:type="dcterms:W3CDTF">2022-12-27T14:54:57Z</dcterms:modified>
</cp:coreProperties>
</file>